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9" r:id="rId3"/>
    <p:sldId id="297" r:id="rId4"/>
    <p:sldId id="305" r:id="rId5"/>
    <p:sldId id="320" r:id="rId6"/>
    <p:sldId id="306" r:id="rId7"/>
    <p:sldId id="322" r:id="rId8"/>
    <p:sldId id="321" r:id="rId9"/>
    <p:sldId id="323" r:id="rId10"/>
    <p:sldId id="296" r:id="rId11"/>
    <p:sldId id="258" r:id="rId12"/>
    <p:sldId id="259" r:id="rId13"/>
    <p:sldId id="260" r:id="rId14"/>
    <p:sldId id="298" r:id="rId15"/>
    <p:sldId id="300" r:id="rId16"/>
    <p:sldId id="299" r:id="rId17"/>
    <p:sldId id="301" r:id="rId18"/>
    <p:sldId id="304" r:id="rId19"/>
    <p:sldId id="302" r:id="rId20"/>
    <p:sldId id="307" r:id="rId21"/>
    <p:sldId id="308" r:id="rId22"/>
    <p:sldId id="309" r:id="rId23"/>
    <p:sldId id="310" r:id="rId24"/>
    <p:sldId id="312" r:id="rId25"/>
    <p:sldId id="317" r:id="rId26"/>
    <p:sldId id="315" r:id="rId27"/>
    <p:sldId id="316" r:id="rId28"/>
    <p:sldId id="313" r:id="rId29"/>
    <p:sldId id="31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97"/>
    <p:restoredTop sz="95958"/>
  </p:normalViewPr>
  <p:slideViewPr>
    <p:cSldViewPr snapToGrid="0" snapToObjects="1">
      <p:cViewPr>
        <p:scale>
          <a:sx n="97" d="100"/>
          <a:sy n="97" d="100"/>
        </p:scale>
        <p:origin x="70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4810-7ECC-7C46-A9E4-48DE28A97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B06D2-148B-5C40-B022-BD946470A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906E8-9BAE-464E-8C8B-9B64B027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0AF72-759B-9B43-A1C0-D5126FBC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346C-1B94-ED49-B622-266A780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31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1519-353D-B64D-9946-E7CB3ECB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69BAF-6AB5-FB45-882E-6ACEC16E4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8F378-78C5-3D42-B2F4-C6C277511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E1D07-45DA-7046-9268-6111B7CE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2E6FD-17EE-514E-B95F-7E44418A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0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B53E9-EEA5-1D42-ACE6-10090FCBC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1B6C9-C752-CA41-B131-B29EC980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45D6A-5B6D-FF4B-8796-F26E879B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3086-7740-254A-AE14-B40B9C5D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ED962-309F-CD43-9D35-7C9F8D8C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DAF7-3DF5-0B4B-8A60-B7B94548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C989-0A54-3242-954F-40D7A4E92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855D-D5C8-5B44-9549-B4F77B50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20E8-CBD3-7D4E-84F8-0DE0A13E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6D42C-4C4B-3F4F-86BC-E1569969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8D1-450B-1E4A-B605-7930DF8F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6520-1092-6F41-AC8F-2B4BE0A78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641AA-8978-1542-9CF7-E0A02404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24231-1A33-974E-874D-E021ACDD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09D16-DD74-0349-9A41-3C524700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9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986F-3E5D-074B-97A4-23AAEFF2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5F45-D89C-6847-ABEA-B087760D9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7BC31-29F5-8142-AED5-AE9C2EBD9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341A7-5723-A64E-A2EC-7D24C461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C32A2-3382-D74E-A26D-DE455553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38979-A246-EC46-AB70-9C9A3955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7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F433-B5AF-ED42-8303-6492B37E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21ED3-B33E-BC48-8FD3-E073DCC0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99022-C681-5F4F-8AD7-5B79FA126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3D474-1EF6-8549-AE55-E25AEC730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298160-9464-4649-BC4E-2C064C7A0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C3389-C5D4-F343-A831-05A02879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48257-DDED-E647-9B69-D0BD2496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F1B09-BB12-224E-A503-BB545F1F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1ADA-DABA-5F49-A939-1F01BD47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0BF04-9D32-3B44-B755-DB03FE71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DAB9-42E6-2142-9262-7DDA3576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9D368-9BC9-6C49-ABEE-6C1F30A6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8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C24F7-108D-7D4F-88D0-62C0E253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0764F-CDFF-A044-A670-067CA324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05E39-F60C-004B-98F9-186A12EF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03CB-F0FC-5146-A6E9-17641F9E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EE24-29D5-794E-9E8E-DEEEF8676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1B75-35EB-3D40-8CB0-FB78F7358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338-5537-C945-99BB-56321577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B16F8-1384-EE40-9573-A8988E09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5DDF0-2BE9-C546-B1D8-486E3941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6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5FF-1671-3C4C-934A-153AC8D3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D0394-B908-C34C-BBD9-63EE96A22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D0B0D-02D8-E147-BA64-4BABF094B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916C5-7443-8942-AF91-24EAE46E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0879-AA76-0C40-B543-A123FD23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FF3C9-42C8-EC49-BFB4-5056EBD0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6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E5595-851F-3944-B19E-6BBFD42A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39FB1-DD03-C148-AC21-E253BB147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B18A1-058E-DB40-96AF-557E361AA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283BA-BDBD-3741-AC51-C0F7FE6E6BB8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5BF48-82D2-FE4B-898D-903F16809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DDDB-1A46-9B4B-809D-E48E53168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D6129-D0BF-B94E-BA7E-3F7E32A1C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3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Order_of_operation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red_Socioeconomic_Pathway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red_Socioeconomic_Pathway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mate.gov/news-features/climate-qa/how-much-will-earth-warm-if-carbon-dioxide-doubles-pre-industrial-level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mate.gov/news-features/climate-qa/how-much-will-earth-warm-if-carbon-dioxide-doubles-pre-industrial-level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mate.gov/news-features/climate-qa/how-much-will-earth-warm-if-carbon-dioxide-doubles-pre-industrial-level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red_Socioeconomic_Pathway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 of work so far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DCE60-2998-BB49-8A9B-EAFA17B6924E}"/>
              </a:ext>
            </a:extLst>
          </p:cNvPr>
          <p:cNvSpPr txBox="1"/>
          <p:nvPr/>
        </p:nvSpPr>
        <p:spPr>
          <a:xfrm>
            <a:off x="160117" y="642847"/>
            <a:ext cx="998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The 2023 El Niño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a model “is”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Earth.nullschool.net</a:t>
            </a:r>
            <a:r>
              <a:rPr lang="en-US" sz="2400" dirty="0"/>
              <a:t> products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3B335-E5FA-4DB8-27F2-6D07466F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49" y="2024358"/>
            <a:ext cx="8191886" cy="4607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826FF6-4F6C-CF1A-FC92-FD7CD8636F85}"/>
              </a:ext>
            </a:extLst>
          </p:cNvPr>
          <p:cNvSpPr txBox="1"/>
          <p:nvPr/>
        </p:nvSpPr>
        <p:spPr>
          <a:xfrm>
            <a:off x="3805178" y="5891987"/>
            <a:ext cx="6151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www.noaa.gov</a:t>
            </a:r>
            <a:r>
              <a:rPr lang="en-US" dirty="0"/>
              <a:t>/education/resource-collections/weather-atmosphere/</a:t>
            </a:r>
            <a:r>
              <a:rPr lang="en-US" dirty="0" err="1"/>
              <a:t>el-nino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2380"/>
            <a:ext cx="48769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</a:t>
            </a:r>
            <a:r>
              <a:rPr lang="en-US" sz="2400" b="1" dirty="0" err="1"/>
              <a:t>Earth.nullschool.net</a:t>
            </a:r>
            <a:r>
              <a:rPr lang="en-US" sz="2400" b="1" dirty="0"/>
              <a:t> 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0F64A-E40D-DF40-B8D7-F00E8D40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5972"/>
            <a:ext cx="2858717" cy="256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4C3AD-D82D-2C40-9555-3B41FEA9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77" y="803509"/>
            <a:ext cx="3185559" cy="2790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5E1280-4192-CF4E-802A-09850D1E7AFE}"/>
              </a:ext>
            </a:extLst>
          </p:cNvPr>
          <p:cNvSpPr txBox="1"/>
          <p:nvPr/>
        </p:nvSpPr>
        <p:spPr>
          <a:xfrm>
            <a:off x="5167084" y="278275"/>
            <a:ext cx="137211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Fires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291196-457E-0348-BF16-C3224B24F1A8}"/>
              </a:ext>
            </a:extLst>
          </p:cNvPr>
          <p:cNvSpPr/>
          <p:nvPr/>
        </p:nvSpPr>
        <p:spPr>
          <a:xfrm>
            <a:off x="304800" y="4640733"/>
            <a:ext cx="3605444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i="1" dirty="0"/>
              <a:t>Surface air pollutant concentrations</a:t>
            </a:r>
            <a:endParaRPr lang="en-US" sz="2400" dirty="0"/>
          </a:p>
          <a:p>
            <a:r>
              <a:rPr lang="en-US" sz="2400" dirty="0"/>
              <a:t>This is CO, but there are also air-borne particulates, like sulfate (”SO4ex)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345ED-E58E-EE42-9A08-2FB4714B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137" y="1408796"/>
            <a:ext cx="2597549" cy="2563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9C8B4-E77F-6D41-A12F-B3088A816320}"/>
              </a:ext>
            </a:extLst>
          </p:cNvPr>
          <p:cNvSpPr txBox="1"/>
          <p:nvPr/>
        </p:nvSpPr>
        <p:spPr>
          <a:xfrm>
            <a:off x="8215086" y="147074"/>
            <a:ext cx="36721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Jet Stream</a:t>
            </a:r>
          </a:p>
          <a:p>
            <a:r>
              <a:rPr lang="en-US" sz="2400" dirty="0"/>
              <a:t>Have to move up in the atmosphere to see this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959031-8ED9-6748-B918-35AE3D09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78" y="4349489"/>
            <a:ext cx="3787259" cy="2230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D6024-183D-CD42-98C7-B039C5520416}"/>
              </a:ext>
            </a:extLst>
          </p:cNvPr>
          <p:cNvSpPr txBox="1"/>
          <p:nvPr/>
        </p:nvSpPr>
        <p:spPr>
          <a:xfrm>
            <a:off x="8774082" y="4549676"/>
            <a:ext cx="341791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CO</a:t>
            </a:r>
            <a:r>
              <a:rPr lang="en-US" sz="2400" i="1" baseline="-25000" dirty="0"/>
              <a:t>2</a:t>
            </a:r>
            <a:r>
              <a:rPr lang="en-US" sz="2400" i="1" dirty="0"/>
              <a:t> concentrations</a:t>
            </a:r>
            <a:endParaRPr lang="en-US" sz="2400" dirty="0"/>
          </a:p>
          <a:p>
            <a:r>
              <a:rPr lang="en-US" sz="2400" dirty="0"/>
              <a:t>A key number is 418 ppm, the global average concentration in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33AAC-6E59-C0F4-7CDC-AB0B70108CCA}"/>
              </a:ext>
            </a:extLst>
          </p:cNvPr>
          <p:cNvSpPr txBox="1"/>
          <p:nvPr/>
        </p:nvSpPr>
        <p:spPr>
          <a:xfrm>
            <a:off x="160117" y="642847"/>
            <a:ext cx="998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2023 El Niño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a model “is”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/>
              <a:t>Earth.nullschool.net</a:t>
            </a:r>
            <a:r>
              <a:rPr lang="en-US" sz="2400" b="1" dirty="0"/>
              <a:t> products</a:t>
            </a:r>
          </a:p>
        </p:txBody>
      </p:sp>
    </p:spTree>
    <p:extLst>
      <p:ext uri="{BB962C8B-B14F-4D97-AF65-F5344CB8AC3E}">
        <p14:creationId xmlns:p14="http://schemas.microsoft.com/office/powerpoint/2010/main" val="324025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301340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Cyclonic systems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117C0-9DC5-6D4C-88D3-E6A769FC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3" y="3197670"/>
            <a:ext cx="5983567" cy="3176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28C8A-9827-8B4A-B4DC-B1AA1F6C8004}"/>
              </a:ext>
            </a:extLst>
          </p:cNvPr>
          <p:cNvSpPr txBox="1"/>
          <p:nvPr/>
        </p:nvSpPr>
        <p:spPr>
          <a:xfrm>
            <a:off x="134912" y="959677"/>
            <a:ext cx="6309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Low-pressure system – </a:t>
            </a:r>
            <a:r>
              <a:rPr lang="en-US" sz="2400" b="1" dirty="0"/>
              <a:t>stormy, cloudy, and rainy</a:t>
            </a:r>
          </a:p>
          <a:p>
            <a:endParaRPr lang="en-US" sz="2400" dirty="0"/>
          </a:p>
          <a:p>
            <a:r>
              <a:rPr lang="en-US" sz="2400" dirty="0"/>
              <a:t>Northern hemisphere, winds circling to the </a:t>
            </a:r>
            <a:r>
              <a:rPr lang="en-US" sz="2400" b="1" dirty="0"/>
              <a:t>left</a:t>
            </a:r>
          </a:p>
          <a:p>
            <a:r>
              <a:rPr lang="en-US" sz="2400" dirty="0"/>
              <a:t>Southern hemisphere, winds circling to the </a:t>
            </a:r>
            <a:r>
              <a:rPr lang="en-US" sz="2400" b="1" dirty="0"/>
              <a:t>right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0970A4-FEC7-DB41-9FF7-6FCD1772F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0"/>
          <a:stretch/>
        </p:blipFill>
        <p:spPr bwMode="auto">
          <a:xfrm>
            <a:off x="7498191" y="0"/>
            <a:ext cx="3993210" cy="63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5CAE8B-1801-7D4D-886B-F60D5A64FA48}"/>
              </a:ext>
            </a:extLst>
          </p:cNvPr>
          <p:cNvSpPr/>
          <p:nvPr/>
        </p:nvSpPr>
        <p:spPr>
          <a:xfrm>
            <a:off x="7786030" y="6211669"/>
            <a:ext cx="4271058" cy="470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thumbs.dreamstime.com</a:t>
            </a:r>
            <a:r>
              <a:rPr lang="en-US" sz="1200" dirty="0"/>
              <a:t>/b/cyclone-anticyclone-diagram-illustrating-high-pressure-low-pressure-57971714.jpg</a:t>
            </a:r>
          </a:p>
        </p:txBody>
      </p:sp>
    </p:spTree>
    <p:extLst>
      <p:ext uri="{BB962C8B-B14F-4D97-AF65-F5344CB8AC3E}">
        <p14:creationId xmlns:p14="http://schemas.microsoft.com/office/powerpoint/2010/main" val="168555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310201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Anticyclonic systems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28C8A-9827-8B4A-B4DC-B1AA1F6C8004}"/>
              </a:ext>
            </a:extLst>
          </p:cNvPr>
          <p:cNvSpPr txBox="1"/>
          <p:nvPr/>
        </p:nvSpPr>
        <p:spPr>
          <a:xfrm>
            <a:off x="81206" y="893224"/>
            <a:ext cx="6473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High-pressure system – </a:t>
            </a:r>
            <a:r>
              <a:rPr lang="en-US" sz="2400" b="1" dirty="0"/>
              <a:t>Clear skies, dry</a:t>
            </a:r>
          </a:p>
          <a:p>
            <a:endParaRPr lang="en-US" sz="2400" dirty="0"/>
          </a:p>
          <a:p>
            <a:r>
              <a:rPr lang="en-US" sz="2400" dirty="0"/>
              <a:t>Northern hemisphere, winds circling to the </a:t>
            </a:r>
            <a:r>
              <a:rPr lang="en-US" sz="2400" b="1" dirty="0"/>
              <a:t>right</a:t>
            </a:r>
          </a:p>
          <a:p>
            <a:r>
              <a:rPr lang="en-US" sz="2400" dirty="0"/>
              <a:t>Southern hemisphere, winds circling to the </a:t>
            </a:r>
            <a:r>
              <a:rPr lang="en-US" sz="2400" b="1" dirty="0"/>
              <a:t>left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6E1C5-A9DC-9E43-B914-EABD618D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301170"/>
            <a:ext cx="5457371" cy="323662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8698E49-BEBF-D94C-A54D-EFD44E25B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97325" y="15290"/>
            <a:ext cx="42672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2FE8B8-C927-D746-9E38-0C083AA2BF1E}"/>
              </a:ext>
            </a:extLst>
          </p:cNvPr>
          <p:cNvSpPr/>
          <p:nvPr/>
        </p:nvSpPr>
        <p:spPr>
          <a:xfrm>
            <a:off x="7786030" y="6211669"/>
            <a:ext cx="4271058" cy="470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thumbs.dreamstime.com</a:t>
            </a:r>
            <a:r>
              <a:rPr lang="en-US" sz="1200" dirty="0"/>
              <a:t>/b/cyclone-anticyclone-diagram-illustrating-high-pressure-low-pressure-57971714.jpg</a:t>
            </a:r>
          </a:p>
        </p:txBody>
      </p:sp>
    </p:spTree>
    <p:extLst>
      <p:ext uri="{BB962C8B-B14F-4D97-AF65-F5344CB8AC3E}">
        <p14:creationId xmlns:p14="http://schemas.microsoft.com/office/powerpoint/2010/main" val="158700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graphy--Atmosphere: Lecture one">
            <a:extLst>
              <a:ext uri="{FF2B5EF4-FFF2-40B4-BE49-F238E27FC236}">
                <a16:creationId xmlns:a16="http://schemas.microsoft.com/office/drawing/2014/main" id="{B43E8D2E-BFAB-944C-857A-1C5F6D48F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908" y="826185"/>
            <a:ext cx="81026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9EF5F-A4B8-484E-93B2-2A01035B0934}"/>
              </a:ext>
            </a:extLst>
          </p:cNvPr>
          <p:cNvSpPr txBox="1"/>
          <p:nvPr/>
        </p:nvSpPr>
        <p:spPr>
          <a:xfrm>
            <a:off x="0" y="0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 of cyclonic &amp; anticyclonic wind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242D8-AD23-3947-B0A2-C8E02E9D3415}"/>
              </a:ext>
            </a:extLst>
          </p:cNvPr>
          <p:cNvSpPr/>
          <p:nvPr/>
        </p:nvSpPr>
        <p:spPr>
          <a:xfrm>
            <a:off x="3048000" y="57500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revision.co.zw</a:t>
            </a:r>
            <a:r>
              <a:rPr lang="en-US" dirty="0"/>
              <a:t>/cyclones/</a:t>
            </a:r>
          </a:p>
        </p:txBody>
      </p:sp>
    </p:spTree>
    <p:extLst>
      <p:ext uri="{BB962C8B-B14F-4D97-AF65-F5344CB8AC3E}">
        <p14:creationId xmlns:p14="http://schemas.microsoft.com/office/powerpoint/2010/main" val="41804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b="1" baseline="30000" dirty="0"/>
              <a:t>st</a:t>
            </a:r>
            <a:r>
              <a:rPr lang="en-US" sz="2400" b="1" dirty="0"/>
              <a:t> CGI of the week: Printing things &amp; using Python as a calculator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62005-3BB1-A749-A048-167C712A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956356"/>
            <a:ext cx="4014107" cy="1771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468A3-9EA4-5944-9874-76CF3216C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3269667"/>
            <a:ext cx="3315607" cy="2631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BFEB0-44F5-1442-A9FE-DC6512A5C7C5}"/>
              </a:ext>
            </a:extLst>
          </p:cNvPr>
          <p:cNvSpPr txBox="1"/>
          <p:nvPr/>
        </p:nvSpPr>
        <p:spPr>
          <a:xfrm>
            <a:off x="6778171" y="1280143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Just printing some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75AE7-7EE3-CA46-B934-2A93EA4485BC}"/>
              </a:ext>
            </a:extLst>
          </p:cNvPr>
          <p:cNvSpPr txBox="1"/>
          <p:nvPr/>
        </p:nvSpPr>
        <p:spPr>
          <a:xfrm>
            <a:off x="6778171" y="3754658"/>
            <a:ext cx="3875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Printing the result of a calculation</a:t>
            </a:r>
          </a:p>
        </p:txBody>
      </p:sp>
    </p:spTree>
    <p:extLst>
      <p:ext uri="{BB962C8B-B14F-4D97-AF65-F5344CB8AC3E}">
        <p14:creationId xmlns:p14="http://schemas.microsoft.com/office/powerpoint/2010/main" val="394711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1035"/>
            <a:ext cx="1192217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b="1" baseline="30000" dirty="0"/>
              <a:t>st</a:t>
            </a:r>
            <a:r>
              <a:rPr lang="en-US" sz="2400" b="1" dirty="0"/>
              <a:t> CGI of the week: Storing data as named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BFEB0-44F5-1442-A9FE-DC6512A5C7C5}"/>
              </a:ext>
            </a:extLst>
          </p:cNvPr>
          <p:cNvSpPr txBox="1"/>
          <p:nvPr/>
        </p:nvSpPr>
        <p:spPr>
          <a:xfrm>
            <a:off x="6945086" y="1214131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Upper/lower case matters!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F99E3-F5EF-CC4E-8C69-34319CB0E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044663"/>
            <a:ext cx="4499429" cy="4898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B0EF5D-319B-E646-8B27-35FF9ED53E8C}"/>
              </a:ext>
            </a:extLst>
          </p:cNvPr>
          <p:cNvSpPr txBox="1"/>
          <p:nvPr/>
        </p:nvSpPr>
        <p:spPr>
          <a:xfrm>
            <a:off x="6945086" y="2574493"/>
            <a:ext cx="449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Entering numbers in “E-format”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CCDC45-5082-7849-B188-B5E4359A5E8C}"/>
              </a:ext>
            </a:extLst>
          </p:cNvPr>
          <p:cNvCxnSpPr>
            <a:cxnSpLocks/>
          </p:cNvCxnSpPr>
          <p:nvPr/>
        </p:nvCxnSpPr>
        <p:spPr>
          <a:xfrm flipH="1">
            <a:off x="3018972" y="1427356"/>
            <a:ext cx="3759200" cy="6164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28BB644-B396-A14A-9D3A-D74F56CFAE85}"/>
              </a:ext>
            </a:extLst>
          </p:cNvPr>
          <p:cNvSpPr/>
          <p:nvPr/>
        </p:nvSpPr>
        <p:spPr>
          <a:xfrm>
            <a:off x="2481943" y="1783981"/>
            <a:ext cx="232228" cy="461665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B33A24-B5DD-4D41-9755-B19EC94ED460}"/>
              </a:ext>
            </a:extLst>
          </p:cNvPr>
          <p:cNvCxnSpPr>
            <a:cxnSpLocks/>
          </p:cNvCxnSpPr>
          <p:nvPr/>
        </p:nvCxnSpPr>
        <p:spPr>
          <a:xfrm flipH="1" flipV="1">
            <a:off x="3331207" y="2640301"/>
            <a:ext cx="3446965" cy="1552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CC46CF-342B-084E-8E5E-0DEC9775B645}"/>
              </a:ext>
            </a:extLst>
          </p:cNvPr>
          <p:cNvSpPr txBox="1"/>
          <p:nvPr/>
        </p:nvSpPr>
        <p:spPr>
          <a:xfrm>
            <a:off x="6945086" y="3840919"/>
            <a:ext cx="524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print multiple things together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7F55B9-FCC2-0B41-9F3A-F1000029858B}"/>
              </a:ext>
            </a:extLst>
          </p:cNvPr>
          <p:cNvCxnSpPr>
            <a:cxnSpLocks/>
          </p:cNvCxnSpPr>
          <p:nvPr/>
        </p:nvCxnSpPr>
        <p:spPr>
          <a:xfrm flipH="1" flipV="1">
            <a:off x="4898573" y="3840919"/>
            <a:ext cx="1879599" cy="2215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80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b="1" baseline="30000" dirty="0"/>
              <a:t>st</a:t>
            </a:r>
            <a:r>
              <a:rPr lang="en-US" sz="2400" b="1" dirty="0"/>
              <a:t> CGI of the week: Order of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DDB81-0922-BF42-9F66-A45194A9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69" y="1638322"/>
            <a:ext cx="3920132" cy="1790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7B17F-7C28-9F47-870C-FC1D16F58799}"/>
              </a:ext>
            </a:extLst>
          </p:cNvPr>
          <p:cNvSpPr txBox="1"/>
          <p:nvPr/>
        </p:nvSpPr>
        <p:spPr>
          <a:xfrm>
            <a:off x="6314988" y="1954610"/>
            <a:ext cx="348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one of these is different from the others?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652DA-377B-DD48-9F45-6759DDCD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765" y="4388534"/>
            <a:ext cx="8343900" cy="198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D5725D-AC5A-B64A-A5A0-0F4245AF924B}"/>
              </a:ext>
            </a:extLst>
          </p:cNvPr>
          <p:cNvSpPr txBox="1"/>
          <p:nvPr/>
        </p:nvSpPr>
        <p:spPr>
          <a:xfrm>
            <a:off x="1125765" y="3841561"/>
            <a:ext cx="834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https://en.wikipedia.org/wiki/Order_of_operations</a:t>
            </a:r>
            <a:r>
              <a:rPr lang="en-US" sz="2400" dirty="0"/>
              <a:t> says … </a:t>
            </a:r>
          </a:p>
        </p:txBody>
      </p:sp>
    </p:spTree>
    <p:extLst>
      <p:ext uri="{BB962C8B-B14F-4D97-AF65-F5344CB8AC3E}">
        <p14:creationId xmlns:p14="http://schemas.microsoft.com/office/powerpoint/2010/main" val="86095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b="1" baseline="30000" dirty="0"/>
              <a:t>st</a:t>
            </a:r>
            <a:r>
              <a:rPr lang="en-US" sz="2400" b="1" dirty="0"/>
              <a:t> CGI of the week: Scalars vs arrays, and making arrays from other 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7B17F-7C28-9F47-870C-FC1D16F58799}"/>
              </a:ext>
            </a:extLst>
          </p:cNvPr>
          <p:cNvSpPr txBox="1"/>
          <p:nvPr/>
        </p:nvSpPr>
        <p:spPr>
          <a:xfrm>
            <a:off x="739229" y="668652"/>
            <a:ext cx="1010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 </a:t>
            </a:r>
            <a:r>
              <a:rPr lang="en-US" sz="2400" i="1" dirty="0"/>
              <a:t>scalar</a:t>
            </a:r>
            <a:r>
              <a:rPr lang="en-US" sz="2400" dirty="0"/>
              <a:t> is just a single number, an </a:t>
            </a:r>
            <a:r>
              <a:rPr lang="en-US" sz="2400" i="1" dirty="0"/>
              <a:t>array</a:t>
            </a:r>
            <a:r>
              <a:rPr lang="en-US" sz="2400" dirty="0"/>
              <a:t> is a bunch of scalars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Numpy’s</a:t>
            </a:r>
            <a:r>
              <a:rPr lang="en-US" sz="2400" dirty="0"/>
              <a:t> </a:t>
            </a:r>
            <a:r>
              <a:rPr lang="en-US" sz="2400" i="1" dirty="0" err="1"/>
              <a:t>linspace</a:t>
            </a:r>
            <a:r>
              <a:rPr lang="en-US" sz="2400" dirty="0"/>
              <a:t> function makes array-making easy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84E89D-7B47-4E4B-8262-C6F808D66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29" y="1855562"/>
            <a:ext cx="9010730" cy="3059718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9F9CE106-97A1-3E42-A4A4-A3B840A68E5D}"/>
              </a:ext>
            </a:extLst>
          </p:cNvPr>
          <p:cNvSpPr/>
          <p:nvPr/>
        </p:nvSpPr>
        <p:spPr>
          <a:xfrm>
            <a:off x="9668119" y="3777520"/>
            <a:ext cx="210400" cy="100686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76468-4423-8840-9F8C-179325FDF28F}"/>
              </a:ext>
            </a:extLst>
          </p:cNvPr>
          <p:cNvSpPr txBox="1"/>
          <p:nvPr/>
        </p:nvSpPr>
        <p:spPr>
          <a:xfrm>
            <a:off x="10057967" y="3878436"/>
            <a:ext cx="193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 numbers in “</a:t>
            </a:r>
            <a:r>
              <a:rPr lang="en-US" sz="2400" dirty="0" err="1"/>
              <a:t>xarray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3529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-9387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b="1" baseline="30000" dirty="0"/>
              <a:t>st</a:t>
            </a:r>
            <a:r>
              <a:rPr lang="en-US" sz="2400" b="1" dirty="0"/>
              <a:t> CGI of the week: Scalars vs arrays, and making arrays from other arrays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8E162-F951-0246-A9C3-92AC4ED011A4}"/>
              </a:ext>
            </a:extLst>
          </p:cNvPr>
          <p:cNvSpPr txBox="1"/>
          <p:nvPr/>
        </p:nvSpPr>
        <p:spPr>
          <a:xfrm>
            <a:off x="587328" y="1098609"/>
            <a:ext cx="1101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/>
              <a:t>A variable calculated using an array is usually another array of the same length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917DE-72E9-3A42-A680-025D531334BC}"/>
              </a:ext>
            </a:extLst>
          </p:cNvPr>
          <p:cNvGrpSpPr/>
          <p:nvPr/>
        </p:nvGrpSpPr>
        <p:grpSpPr>
          <a:xfrm>
            <a:off x="982746" y="4066828"/>
            <a:ext cx="9998661" cy="1182730"/>
            <a:chOff x="862825" y="5535521"/>
            <a:chExt cx="9998661" cy="11827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87A557-7783-5F4B-98A2-FD19F7C0D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825" y="5581493"/>
              <a:ext cx="3627368" cy="4616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516B4C-7CAB-084F-9ECE-CD0312949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825" y="6189348"/>
              <a:ext cx="3733391" cy="4295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9F9FFE-6E0E-9947-A0CD-7521F6BF24FC}"/>
                </a:ext>
              </a:extLst>
            </p:cNvPr>
            <p:cNvSpPr txBox="1"/>
            <p:nvPr/>
          </p:nvSpPr>
          <p:spPr>
            <a:xfrm>
              <a:off x="5062357" y="5861922"/>
              <a:ext cx="5799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20 numbers in “</a:t>
              </a:r>
              <a:r>
                <a:rPr lang="en-US" sz="2400" dirty="0" err="1"/>
                <a:t>xsquared</a:t>
              </a:r>
              <a:r>
                <a:rPr lang="en-US" sz="2400" dirty="0"/>
                <a:t>” and “</a:t>
              </a:r>
              <a:r>
                <a:rPr lang="en-US" sz="2400" dirty="0" err="1"/>
                <a:t>rootx</a:t>
              </a:r>
              <a:r>
                <a:rPr lang="en-US" sz="2400" dirty="0"/>
                <a:t>” too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E1BD327D-42CB-D948-9512-04EBD7FD57BA}"/>
                </a:ext>
              </a:extLst>
            </p:cNvPr>
            <p:cNvSpPr/>
            <p:nvPr/>
          </p:nvSpPr>
          <p:spPr>
            <a:xfrm>
              <a:off x="4565803" y="5535521"/>
              <a:ext cx="331963" cy="118273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F45C0DD-0AB3-6D43-9998-2C1CCBC2454E}"/>
              </a:ext>
            </a:extLst>
          </p:cNvPr>
          <p:cNvSpPr txBox="1"/>
          <p:nvPr/>
        </p:nvSpPr>
        <p:spPr>
          <a:xfrm>
            <a:off x="2746996" y="2117111"/>
            <a:ext cx="193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 numbers in “</a:t>
            </a:r>
            <a:r>
              <a:rPr lang="en-US" sz="2400" dirty="0" err="1"/>
              <a:t>xarray</a:t>
            </a:r>
            <a:r>
              <a:rPr lang="en-US" sz="2400" dirty="0"/>
              <a:t>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74FAA1-4BC7-8049-B6BD-67958DF111CB}"/>
              </a:ext>
            </a:extLst>
          </p:cNvPr>
          <p:cNvCxnSpPr/>
          <p:nvPr/>
        </p:nvCxnSpPr>
        <p:spPr>
          <a:xfrm>
            <a:off x="3312826" y="2948108"/>
            <a:ext cx="0" cy="994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72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b="1" baseline="30000" dirty="0"/>
              <a:t>st</a:t>
            </a:r>
            <a:r>
              <a:rPr lang="en-US" sz="2400" b="1" dirty="0"/>
              <a:t> CGI of the week: Graphing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0D828-88BF-F34F-A91F-CCA30949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4" y="1308100"/>
            <a:ext cx="5533228" cy="4113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1CAE2-EDED-5347-8FD2-D71C07E20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812" y="1308100"/>
            <a:ext cx="5054600" cy="424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AC6EAE-60CD-8641-A224-AE5B6DB1BA61}"/>
              </a:ext>
            </a:extLst>
          </p:cNvPr>
          <p:cNvSpPr txBox="1"/>
          <p:nvPr/>
        </p:nvSpPr>
        <p:spPr>
          <a:xfrm>
            <a:off x="5991069" y="6182385"/>
            <a:ext cx="5799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these to pan, zoom, and save!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628E6B-3C21-9348-85E8-D869AAA0759A}"/>
              </a:ext>
            </a:extLst>
          </p:cNvPr>
          <p:cNvCxnSpPr>
            <a:cxnSpLocks/>
          </p:cNvCxnSpPr>
          <p:nvPr/>
        </p:nvCxnSpPr>
        <p:spPr>
          <a:xfrm flipH="1" flipV="1">
            <a:off x="7195279" y="5696262"/>
            <a:ext cx="1" cy="486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75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 of work so far</a:t>
            </a:r>
          </a:p>
        </p:txBody>
      </p:sp>
      <p:pic>
        <p:nvPicPr>
          <p:cNvPr id="2050" name="Picture 2" descr="El Nino Climate Impacts">
            <a:extLst>
              <a:ext uri="{FF2B5EF4-FFF2-40B4-BE49-F238E27FC236}">
                <a16:creationId xmlns:a16="http://schemas.microsoft.com/office/drawing/2014/main" id="{CFE6FAB9-7AAA-54D3-28D0-A1B840A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35" y="590309"/>
            <a:ext cx="6256840" cy="618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BB902B-4EA5-5B41-2148-F3952ADDA198}"/>
              </a:ext>
            </a:extLst>
          </p:cNvPr>
          <p:cNvSpPr txBox="1"/>
          <p:nvPr/>
        </p:nvSpPr>
        <p:spPr>
          <a:xfrm>
            <a:off x="424278" y="6349243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www.pmel.noaa.gov</a:t>
            </a:r>
            <a:r>
              <a:rPr lang="en-US" dirty="0"/>
              <a:t>/</a:t>
            </a:r>
            <a:r>
              <a:rPr lang="en-US" dirty="0" err="1"/>
              <a:t>elnino</a:t>
            </a:r>
            <a:r>
              <a:rPr lang="en-US" dirty="0"/>
              <a:t>/impacts-of-</a:t>
            </a:r>
            <a:r>
              <a:rPr lang="en-US" dirty="0" err="1"/>
              <a:t>el</a:t>
            </a:r>
            <a:r>
              <a:rPr lang="en-US" dirty="0"/>
              <a:t>-</a:t>
            </a:r>
            <a:r>
              <a:rPr lang="en-US" dirty="0" err="1"/>
              <a:t>nino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9FBCA-AC5E-555B-B10E-BA3B9E1159B5}"/>
              </a:ext>
            </a:extLst>
          </p:cNvPr>
          <p:cNvSpPr txBox="1"/>
          <p:nvPr/>
        </p:nvSpPr>
        <p:spPr>
          <a:xfrm>
            <a:off x="160117" y="642847"/>
            <a:ext cx="998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The 2023 El Niño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a model “is”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Earth.nullschool.net</a:t>
            </a:r>
            <a:r>
              <a:rPr lang="en-US" sz="2400" dirty="0"/>
              <a:t> products</a:t>
            </a:r>
          </a:p>
        </p:txBody>
      </p:sp>
    </p:spTree>
    <p:extLst>
      <p:ext uri="{BB962C8B-B14F-4D97-AF65-F5344CB8AC3E}">
        <p14:creationId xmlns:p14="http://schemas.microsoft.com/office/powerpoint/2010/main" val="1350288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graphy--Atmosphere: Lecture one">
            <a:extLst>
              <a:ext uri="{FF2B5EF4-FFF2-40B4-BE49-F238E27FC236}">
                <a16:creationId xmlns:a16="http://schemas.microsoft.com/office/drawing/2014/main" id="{B43E8D2E-BFAB-944C-857A-1C5F6D48F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5" y="799637"/>
            <a:ext cx="81026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9EF5F-A4B8-484E-93B2-2A01035B0934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CGI of the week: Exploring a correlation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242D8-AD23-3947-B0A2-C8E02E9D3415}"/>
              </a:ext>
            </a:extLst>
          </p:cNvPr>
          <p:cNvSpPr/>
          <p:nvPr/>
        </p:nvSpPr>
        <p:spPr>
          <a:xfrm>
            <a:off x="2170485" y="60583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revision.co.zw</a:t>
            </a:r>
            <a:r>
              <a:rPr lang="en-US" dirty="0"/>
              <a:t>/cyclones/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A02B6-BA14-D96A-426E-F505A4858183}"/>
              </a:ext>
            </a:extLst>
          </p:cNvPr>
          <p:cNvSpPr txBox="1"/>
          <p:nvPr/>
        </p:nvSpPr>
        <p:spPr>
          <a:xfrm>
            <a:off x="8132838" y="2109791"/>
            <a:ext cx="37893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Hypothesis: Lower pressure at the </a:t>
            </a:r>
            <a:r>
              <a:rPr lang="en-US" sz="2400" b="1" dirty="0">
                <a:solidFill>
                  <a:srgbClr val="00B050"/>
                </a:solidFill>
              </a:rPr>
              <a:t>center </a:t>
            </a:r>
            <a:r>
              <a:rPr lang="en-US" sz="2400" dirty="0"/>
              <a:t>of a cyclonic synoptic system =&gt; faster winds </a:t>
            </a:r>
            <a:r>
              <a:rPr lang="en-US" sz="2400" b="1" dirty="0">
                <a:solidFill>
                  <a:srgbClr val="FF0000"/>
                </a:solidFill>
              </a:rPr>
              <a:t>around the center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b="1" dirty="0" err="1"/>
              <a:t>Earth.nullschool.net</a:t>
            </a:r>
            <a:r>
              <a:rPr lang="en-US" sz="2400" b="1" dirty="0"/>
              <a:t> </a:t>
            </a:r>
            <a:r>
              <a:rPr lang="en-US" sz="2400" dirty="0"/>
              <a:t>+ </a:t>
            </a:r>
            <a:r>
              <a:rPr lang="en-US" sz="2400" b="1" dirty="0"/>
              <a:t>Python</a:t>
            </a:r>
            <a:r>
              <a:rPr lang="en-US" sz="2400" dirty="0"/>
              <a:t> will let you explore whether that’s true!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55DE71B-D732-8EAB-3063-AC22C47F9657}"/>
              </a:ext>
            </a:extLst>
          </p:cNvPr>
          <p:cNvSpPr/>
          <p:nvPr/>
        </p:nvSpPr>
        <p:spPr>
          <a:xfrm>
            <a:off x="2656115" y="1743330"/>
            <a:ext cx="557994" cy="535413"/>
          </a:xfrm>
          <a:prstGeom prst="donut">
            <a:avLst/>
          </a:prstGeom>
          <a:solidFill>
            <a:srgbClr val="00B050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1AA0AB17-5CD9-E505-F952-CE6783F9230B}"/>
              </a:ext>
            </a:extLst>
          </p:cNvPr>
          <p:cNvSpPr/>
          <p:nvPr/>
        </p:nvSpPr>
        <p:spPr>
          <a:xfrm>
            <a:off x="3214109" y="1216790"/>
            <a:ext cx="557994" cy="535413"/>
          </a:xfrm>
          <a:prstGeom prst="donut">
            <a:avLst/>
          </a:prstGeom>
          <a:solidFill>
            <a:srgbClr val="FF0000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99EB7F-D326-50EB-3A0D-964DBE2E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18" y="780472"/>
            <a:ext cx="7396339" cy="5543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177E22-B540-F901-A7CE-436DFEE9FC0D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CGI of the week: Exploring a correlation</a:t>
            </a:r>
          </a:p>
        </p:txBody>
      </p:sp>
    </p:spTree>
    <p:extLst>
      <p:ext uri="{BB962C8B-B14F-4D97-AF65-F5344CB8AC3E}">
        <p14:creationId xmlns:p14="http://schemas.microsoft.com/office/powerpoint/2010/main" val="1223078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54F98FE-A26C-E873-E881-4185955BE77F}"/>
              </a:ext>
            </a:extLst>
          </p:cNvPr>
          <p:cNvGrpSpPr/>
          <p:nvPr/>
        </p:nvGrpSpPr>
        <p:grpSpPr>
          <a:xfrm>
            <a:off x="430698" y="843125"/>
            <a:ext cx="11642619" cy="4133390"/>
            <a:chOff x="430698" y="524470"/>
            <a:chExt cx="11642619" cy="41333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23C6F2-8D86-803D-7C5A-8E37DC906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698" y="524470"/>
              <a:ext cx="5530390" cy="41333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BC1B7C-6828-8055-8F99-27F4CF453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06"/>
            <a:stretch/>
          </p:blipFill>
          <p:spPr>
            <a:xfrm>
              <a:off x="6230914" y="524470"/>
              <a:ext cx="5842403" cy="413339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149BBE-E4C4-5240-EAE1-593AD8A65000}"/>
              </a:ext>
            </a:extLst>
          </p:cNvPr>
          <p:cNvSpPr txBox="1"/>
          <p:nvPr/>
        </p:nvSpPr>
        <p:spPr>
          <a:xfrm>
            <a:off x="942109" y="5084618"/>
            <a:ext cx="367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Pressure at the </a:t>
            </a:r>
            <a:r>
              <a:rPr lang="en-US" sz="2400" b="1" dirty="0"/>
              <a:t>center</a:t>
            </a:r>
            <a:r>
              <a:rPr lang="en-US" sz="2400" dirty="0"/>
              <a:t> of the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EDFAA-FBC4-FA50-8E05-56348FDEDA47}"/>
              </a:ext>
            </a:extLst>
          </p:cNvPr>
          <p:cNvSpPr txBox="1"/>
          <p:nvPr/>
        </p:nvSpPr>
        <p:spPr>
          <a:xfrm>
            <a:off x="6577278" y="5084618"/>
            <a:ext cx="4813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Maximum wind speed somewhere </a:t>
            </a:r>
            <a:r>
              <a:rPr lang="en-US" sz="2400" b="1" dirty="0"/>
              <a:t>around</a:t>
            </a:r>
            <a:r>
              <a:rPr lang="en-US" sz="2400" dirty="0"/>
              <a:t> the cell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C70706-A5C5-319F-059F-3169F2A3E1AF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CGI of the week: Exploring a correlation</a:t>
            </a:r>
          </a:p>
        </p:txBody>
      </p:sp>
    </p:spTree>
    <p:extLst>
      <p:ext uri="{BB962C8B-B14F-4D97-AF65-F5344CB8AC3E}">
        <p14:creationId xmlns:p14="http://schemas.microsoft.com/office/powerpoint/2010/main" val="150557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5F7A45-21AC-AFB5-BD43-A76C244BE421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are some sample data in the file </a:t>
            </a:r>
            <a:r>
              <a:rPr lang="en-US" sz="2400" b="1" dirty="0"/>
              <a:t>dataset1.txt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2D1B69-1430-E3DD-99DD-BA3CB0B9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14" y="1415685"/>
            <a:ext cx="6189021" cy="3355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11E9B-F077-EAEF-085A-AAB02CAFCAD8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CGI of the week: Exploring a correlation</a:t>
            </a:r>
          </a:p>
        </p:txBody>
      </p:sp>
    </p:spTree>
    <p:extLst>
      <p:ext uri="{BB962C8B-B14F-4D97-AF65-F5344CB8AC3E}">
        <p14:creationId xmlns:p14="http://schemas.microsoft.com/office/powerpoint/2010/main" val="333364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E9879-2E21-1D16-257E-46B7EE296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72"/>
          <a:stretch/>
        </p:blipFill>
        <p:spPr>
          <a:xfrm>
            <a:off x="114171" y="2069138"/>
            <a:ext cx="7772400" cy="10127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EB27C-8F2E-1D94-0FE9-B61E916F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14" y="1415685"/>
            <a:ext cx="6189021" cy="3355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676FC-2ABA-22A3-E2BD-43304098D36B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Here’s how </a:t>
            </a:r>
            <a:r>
              <a:rPr lang="en-US" sz="2400" b="1" dirty="0"/>
              <a:t>loading</a:t>
            </a:r>
            <a:r>
              <a:rPr lang="en-US" sz="2400" dirty="0"/>
              <a:t>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D9618-314E-A76E-1A56-530BDB598185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CGI of the week: Exploring a correlation</a:t>
            </a:r>
          </a:p>
        </p:txBody>
      </p:sp>
    </p:spTree>
    <p:extLst>
      <p:ext uri="{BB962C8B-B14F-4D97-AF65-F5344CB8AC3E}">
        <p14:creationId xmlns:p14="http://schemas.microsoft.com/office/powerpoint/2010/main" val="282820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E9879-2E21-1D16-257E-46B7EE296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5982"/>
          <a:stretch/>
        </p:blipFill>
        <p:spPr>
          <a:xfrm>
            <a:off x="114171" y="2069138"/>
            <a:ext cx="7772400" cy="1859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EB27C-8F2E-1D94-0FE9-B61E916F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14" y="1415685"/>
            <a:ext cx="6189021" cy="3355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676FC-2ABA-22A3-E2BD-43304098D36B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here’s how </a:t>
            </a:r>
            <a:r>
              <a:rPr lang="en-US" sz="2400" b="1" dirty="0"/>
              <a:t>slicing</a:t>
            </a:r>
            <a:r>
              <a:rPr lang="en-US" sz="2400" dirty="0"/>
              <a:t>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715C4-20F6-631B-9A9E-0F2325C2E94E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CGI of the week: Exploring a correlation</a:t>
            </a:r>
          </a:p>
        </p:txBody>
      </p:sp>
    </p:spTree>
    <p:extLst>
      <p:ext uri="{BB962C8B-B14F-4D97-AF65-F5344CB8AC3E}">
        <p14:creationId xmlns:p14="http://schemas.microsoft.com/office/powerpoint/2010/main" val="2259475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20664C-E8BD-FD96-92CF-22835F973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5982"/>
          <a:stretch/>
        </p:blipFill>
        <p:spPr>
          <a:xfrm>
            <a:off x="114171" y="2069138"/>
            <a:ext cx="7772400" cy="1859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EB27C-8F2E-1D94-0FE9-B61E916F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14" y="1415685"/>
            <a:ext cx="6189021" cy="3355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676FC-2ABA-22A3-E2BD-43304098D36B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here’s how </a:t>
            </a:r>
            <a:r>
              <a:rPr lang="en-US" sz="2400" b="1" dirty="0"/>
              <a:t>slicing</a:t>
            </a:r>
            <a:r>
              <a:rPr lang="en-US" sz="2400" dirty="0"/>
              <a:t> 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D48BEB-9DA8-F156-0B71-B200E05808EF}"/>
              </a:ext>
            </a:extLst>
          </p:cNvPr>
          <p:cNvGrpSpPr/>
          <p:nvPr/>
        </p:nvGrpSpPr>
        <p:grpSpPr>
          <a:xfrm>
            <a:off x="2664177" y="2777237"/>
            <a:ext cx="4052712" cy="2179204"/>
            <a:chOff x="2596444" y="2833512"/>
            <a:chExt cx="4052712" cy="2179204"/>
          </a:xfrm>
        </p:grpSpPr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A5ECD447-57D3-FA87-5308-8ED68E085E8B}"/>
                </a:ext>
              </a:extLst>
            </p:cNvPr>
            <p:cNvSpPr/>
            <p:nvPr/>
          </p:nvSpPr>
          <p:spPr>
            <a:xfrm>
              <a:off x="5689600" y="2833512"/>
              <a:ext cx="959556" cy="2179204"/>
            </a:xfrm>
            <a:prstGeom prst="frame">
              <a:avLst/>
            </a:prstGeom>
            <a:solidFill>
              <a:schemeClr val="accent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E50F378-1D72-DC77-34C2-71E0598583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6444" y="3578578"/>
              <a:ext cx="3093156" cy="344536"/>
            </a:xfrm>
            <a:prstGeom prst="straightConnector1">
              <a:avLst/>
            </a:prstGeom>
            <a:ln w="127000">
              <a:solidFill>
                <a:schemeClr val="accent1">
                  <a:alpha val="57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031C05-3D85-7CA0-F8E2-9A6387D5974E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CGI of the week: Exploring a correlation</a:t>
            </a:r>
          </a:p>
        </p:txBody>
      </p:sp>
    </p:spTree>
    <p:extLst>
      <p:ext uri="{BB962C8B-B14F-4D97-AF65-F5344CB8AC3E}">
        <p14:creationId xmlns:p14="http://schemas.microsoft.com/office/powerpoint/2010/main" val="1204208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E9879-2E21-1D16-257E-46B7EE296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43"/>
          <a:stretch/>
        </p:blipFill>
        <p:spPr>
          <a:xfrm>
            <a:off x="114171" y="2069137"/>
            <a:ext cx="7772400" cy="2719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EB27C-8F2E-1D94-0FE9-B61E916F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14" y="1415685"/>
            <a:ext cx="6189021" cy="3355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676FC-2ABA-22A3-E2BD-43304098D36B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here’s how </a:t>
            </a:r>
            <a:r>
              <a:rPr lang="en-US" sz="2400" b="1" dirty="0"/>
              <a:t>slicing</a:t>
            </a:r>
            <a:r>
              <a:rPr lang="en-US" sz="2400" dirty="0"/>
              <a:t> 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D48BEB-9DA8-F156-0B71-B200E05808EF}"/>
              </a:ext>
            </a:extLst>
          </p:cNvPr>
          <p:cNvGrpSpPr/>
          <p:nvPr/>
        </p:nvGrpSpPr>
        <p:grpSpPr>
          <a:xfrm>
            <a:off x="2901244" y="2865940"/>
            <a:ext cx="4222045" cy="2179204"/>
            <a:chOff x="2596444" y="2018086"/>
            <a:chExt cx="4222045" cy="2179204"/>
          </a:xfrm>
        </p:grpSpPr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A5ECD447-57D3-FA87-5308-8ED68E085E8B}"/>
                </a:ext>
              </a:extLst>
            </p:cNvPr>
            <p:cNvSpPr/>
            <p:nvPr/>
          </p:nvSpPr>
          <p:spPr>
            <a:xfrm>
              <a:off x="6084198" y="2018086"/>
              <a:ext cx="734291" cy="2179204"/>
            </a:xfrm>
            <a:prstGeom prst="frame">
              <a:avLst/>
            </a:prstGeom>
            <a:solidFill>
              <a:srgbClr val="00B050">
                <a:alpha val="6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E50F378-1D72-DC77-34C2-71E059858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6444" y="3250013"/>
              <a:ext cx="3487754" cy="328565"/>
            </a:xfrm>
            <a:prstGeom prst="straightConnector1">
              <a:avLst/>
            </a:prstGeom>
            <a:ln w="127000">
              <a:solidFill>
                <a:srgbClr val="00B050">
                  <a:alpha val="57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828959E-04D2-16BB-A975-CD5F94EAD853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CGI of the week: Exploring a correlation</a:t>
            </a:r>
          </a:p>
        </p:txBody>
      </p:sp>
    </p:spTree>
    <p:extLst>
      <p:ext uri="{BB962C8B-B14F-4D97-AF65-F5344CB8AC3E}">
        <p14:creationId xmlns:p14="http://schemas.microsoft.com/office/powerpoint/2010/main" val="3494477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3CBCD-F165-1691-BC22-B9EFC0A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7567"/>
          <a:stretch/>
        </p:blipFill>
        <p:spPr>
          <a:xfrm>
            <a:off x="114171" y="2069137"/>
            <a:ext cx="7772400" cy="39591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2F28AD-9A9E-E4EC-DC81-590F3E384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92" y="1078538"/>
            <a:ext cx="7678037" cy="576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8AD08-A31D-FF29-4BBD-B11ACF6E1F72}"/>
              </a:ext>
            </a:extLst>
          </p:cNvPr>
          <p:cNvSpPr txBox="1"/>
          <p:nvPr/>
        </p:nvSpPr>
        <p:spPr>
          <a:xfrm>
            <a:off x="1738747" y="854401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here’s what the data look like as a </a:t>
            </a:r>
            <a:r>
              <a:rPr lang="en-US" sz="2400" b="1" dirty="0"/>
              <a:t>scatter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E2930B-67DC-E47D-75D9-4B05152AA979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CGI of the week: Exploring a correlation</a:t>
            </a:r>
          </a:p>
        </p:txBody>
      </p:sp>
    </p:spTree>
    <p:extLst>
      <p:ext uri="{BB962C8B-B14F-4D97-AF65-F5344CB8AC3E}">
        <p14:creationId xmlns:p14="http://schemas.microsoft.com/office/powerpoint/2010/main" val="361549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63FC5B-CF34-EBD6-A1BB-BF4880F8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36" y="865586"/>
            <a:ext cx="10343482" cy="4371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5F7A45-21AC-AFB5-BD43-A76C244BE421}"/>
              </a:ext>
            </a:extLst>
          </p:cNvPr>
          <p:cNvSpPr txBox="1"/>
          <p:nvPr/>
        </p:nvSpPr>
        <p:spPr>
          <a:xfrm>
            <a:off x="2064327" y="4973782"/>
            <a:ext cx="659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You’ll put your data in dataset2.txt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E0374-C8AD-38B6-1C2B-1AE7C203A4CA}"/>
              </a:ext>
            </a:extLst>
          </p:cNvPr>
          <p:cNvSpPr txBox="1"/>
          <p:nvPr/>
        </p:nvSpPr>
        <p:spPr>
          <a:xfrm>
            <a:off x="-2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CGI of the week: Exploring a correlation</a:t>
            </a:r>
          </a:p>
        </p:txBody>
      </p:sp>
    </p:spTree>
    <p:extLst>
      <p:ext uri="{BB962C8B-B14F-4D97-AF65-F5344CB8AC3E}">
        <p14:creationId xmlns:p14="http://schemas.microsoft.com/office/powerpoint/2010/main" val="333632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What a model “is” (paraphrasing Prof. Shell)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964AD7-0846-424A-835F-1216787965C8}"/>
              </a:ext>
            </a:extLst>
          </p:cNvPr>
          <p:cNvSpPr txBox="1"/>
          <p:nvPr/>
        </p:nvSpPr>
        <p:spPr>
          <a:xfrm>
            <a:off x="1095170" y="2899475"/>
            <a:ext cx="95618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Set of mathematical equations, computer code, that simulates the climate in some way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Takes inputs*, produces outputs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Often we want to integrate forward in time from some initial condition (we’ll use Euler’s method)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Experiment = one or more individual simulations designed to answer some question (like: What changes if we double the CO</a:t>
            </a:r>
            <a:r>
              <a:rPr lang="en-US" sz="2400" baseline="-25000" dirty="0"/>
              <a:t>2</a:t>
            </a:r>
            <a:r>
              <a:rPr lang="en-US" sz="2400" dirty="0"/>
              <a:t>?)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/>
              <a:t>*Especially, assumptions about how much CO</a:t>
            </a:r>
            <a:r>
              <a:rPr lang="en-US" sz="2400" baseline="-25000" dirty="0"/>
              <a:t>2</a:t>
            </a:r>
            <a:r>
              <a:rPr lang="en-US" sz="2400" dirty="0"/>
              <a:t> humans will release over some time period (typically up till 2100, but why stop there?).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E7443-F122-5930-29CC-D0F1A039F111}"/>
              </a:ext>
            </a:extLst>
          </p:cNvPr>
          <p:cNvSpPr txBox="1"/>
          <p:nvPr/>
        </p:nvSpPr>
        <p:spPr>
          <a:xfrm>
            <a:off x="160117" y="642847"/>
            <a:ext cx="998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2023 El Niño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What a model “is”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Earth.nullschool.net</a:t>
            </a:r>
            <a:r>
              <a:rPr lang="en-US" sz="2400" dirty="0"/>
              <a:t> products</a:t>
            </a:r>
          </a:p>
        </p:txBody>
      </p:sp>
    </p:spTree>
    <p:extLst>
      <p:ext uri="{BB962C8B-B14F-4D97-AF65-F5344CB8AC3E}">
        <p14:creationId xmlns:p14="http://schemas.microsoft.com/office/powerpoint/2010/main" val="379318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9EBF-1F08-1682-04A2-168CCDF6E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94" y="695407"/>
            <a:ext cx="10493416" cy="1329199"/>
          </a:xfrm>
        </p:spPr>
        <p:txBody>
          <a:bodyPr>
            <a:normAutofit/>
          </a:bodyPr>
          <a:lstStyle/>
          <a:p>
            <a:r>
              <a:rPr lang="en-US" b="1" i="1" dirty="0"/>
              <a:t>RCP</a:t>
            </a:r>
            <a:r>
              <a:rPr lang="en-US" dirty="0"/>
              <a:t> = Rep. Conc. Pathways (5th IPCC report, 2013)</a:t>
            </a:r>
          </a:p>
          <a:p>
            <a:r>
              <a:rPr lang="en-US" b="1" i="1" dirty="0"/>
              <a:t>SSP</a:t>
            </a:r>
            <a:r>
              <a:rPr lang="en-US" dirty="0"/>
              <a:t> = New future scenarios (6th IPCC report, 2021)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CEADF9-B21F-E21A-66B6-2C554622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6" y="1752600"/>
            <a:ext cx="8678814" cy="484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C0D76-F3D0-6D25-E2D5-9039F2CD76AA}"/>
              </a:ext>
            </a:extLst>
          </p:cNvPr>
          <p:cNvSpPr txBox="1"/>
          <p:nvPr/>
        </p:nvSpPr>
        <p:spPr>
          <a:xfrm>
            <a:off x="8330879" y="5527837"/>
            <a:ext cx="3336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en.wikipedia.org</a:t>
            </a:r>
            <a:r>
              <a:rPr lang="en-US" dirty="0">
                <a:hlinkClick r:id="rId3"/>
              </a:rPr>
              <a:t>/wiki/</a:t>
            </a:r>
            <a:r>
              <a:rPr lang="en-US" dirty="0" err="1">
                <a:hlinkClick r:id="rId3"/>
              </a:rPr>
              <a:t>Shared_Socioeconomic_Pathways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DF3B5-FFD9-5C88-FFC3-A2D89C07A274}"/>
              </a:ext>
            </a:extLst>
          </p:cNvPr>
          <p:cNvSpPr txBox="1"/>
          <p:nvPr/>
        </p:nvSpPr>
        <p:spPr>
          <a:xfrm>
            <a:off x="-9645" y="-23149"/>
            <a:ext cx="12213219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Emission scenarios and the climate sensitivity</a:t>
            </a:r>
          </a:p>
        </p:txBody>
      </p:sp>
    </p:spTree>
    <p:extLst>
      <p:ext uri="{BB962C8B-B14F-4D97-AF65-F5344CB8AC3E}">
        <p14:creationId xmlns:p14="http://schemas.microsoft.com/office/powerpoint/2010/main" val="62438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9EBF-1F08-1682-04A2-168CCDF6E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94" y="695407"/>
            <a:ext cx="10493416" cy="1329199"/>
          </a:xfrm>
        </p:spPr>
        <p:txBody>
          <a:bodyPr>
            <a:normAutofit/>
          </a:bodyPr>
          <a:lstStyle/>
          <a:p>
            <a:r>
              <a:rPr lang="en-US" b="1" i="1" dirty="0"/>
              <a:t>RCP</a:t>
            </a:r>
            <a:r>
              <a:rPr lang="en-US" dirty="0"/>
              <a:t> = Rep. Conc. Pathways (5th IPCC report, 2013)</a:t>
            </a:r>
          </a:p>
          <a:p>
            <a:r>
              <a:rPr lang="en-US" b="1" i="1" dirty="0"/>
              <a:t>SSP</a:t>
            </a:r>
            <a:r>
              <a:rPr lang="en-US" dirty="0"/>
              <a:t> = New future scenarios (6th IPCC report, 2021)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CEADF9-B21F-E21A-66B6-2C554622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6" y="1752600"/>
            <a:ext cx="8678814" cy="484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C0D76-F3D0-6D25-E2D5-9039F2CD76AA}"/>
              </a:ext>
            </a:extLst>
          </p:cNvPr>
          <p:cNvSpPr txBox="1"/>
          <p:nvPr/>
        </p:nvSpPr>
        <p:spPr>
          <a:xfrm>
            <a:off x="8330879" y="5527837"/>
            <a:ext cx="3336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en.wikipedia.org</a:t>
            </a:r>
            <a:r>
              <a:rPr lang="en-US" dirty="0">
                <a:hlinkClick r:id="rId3"/>
              </a:rPr>
              <a:t>/wiki/</a:t>
            </a:r>
            <a:r>
              <a:rPr lang="en-US" dirty="0" err="1">
                <a:hlinkClick r:id="rId3"/>
              </a:rPr>
              <a:t>Shared_Socioeconomic_Pathways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DF3B5-FFD9-5C88-FFC3-A2D89C07A274}"/>
              </a:ext>
            </a:extLst>
          </p:cNvPr>
          <p:cNvSpPr txBox="1"/>
          <p:nvPr/>
        </p:nvSpPr>
        <p:spPr>
          <a:xfrm>
            <a:off x="-9645" y="-23149"/>
            <a:ext cx="12213219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Emission scenarios and the climate sensitivity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C7979C-81C3-5086-2096-EDF1BB808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255976"/>
            <a:ext cx="41910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5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D6C92C-F2FE-0DC4-AAA5-DBB55670AAF8}"/>
              </a:ext>
            </a:extLst>
          </p:cNvPr>
          <p:cNvSpPr txBox="1"/>
          <p:nvPr/>
        </p:nvSpPr>
        <p:spPr>
          <a:xfrm>
            <a:off x="416689" y="693324"/>
            <a:ext cx="10610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Doubling of CO</a:t>
            </a:r>
            <a:r>
              <a:rPr lang="en-US" sz="2400" baseline="-25000" dirty="0"/>
              <a:t>2</a:t>
            </a:r>
            <a:r>
              <a:rPr lang="en-US" sz="2400" dirty="0"/>
              <a:t> means going from </a:t>
            </a:r>
            <a:r>
              <a:rPr lang="en-US" sz="2400" b="1" dirty="0">
                <a:solidFill>
                  <a:schemeClr val="accent1"/>
                </a:solidFill>
              </a:rPr>
              <a:t>290 ppm </a:t>
            </a:r>
            <a:r>
              <a:rPr lang="en-US" sz="2400" dirty="0"/>
              <a:t>pre-industrial, to </a:t>
            </a:r>
            <a:r>
              <a:rPr lang="en-US" sz="2400" b="1" dirty="0">
                <a:solidFill>
                  <a:srgbClr val="FF0000"/>
                </a:solidFill>
              </a:rPr>
              <a:t>550 ppm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Climate temperature sensitivity tries to quantify how many degrees warming will the world experience for that doubling.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5660A-C090-1298-2326-42449033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72" y="2293266"/>
            <a:ext cx="6560916" cy="3127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4E933-4F45-1DC8-29CC-B84CCBB730F7}"/>
              </a:ext>
            </a:extLst>
          </p:cNvPr>
          <p:cNvSpPr txBox="1"/>
          <p:nvPr/>
        </p:nvSpPr>
        <p:spPr>
          <a:xfrm>
            <a:off x="1014294" y="5933860"/>
            <a:ext cx="5317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www.climate.gov</a:t>
            </a:r>
            <a:r>
              <a:rPr lang="en-US" sz="1400" dirty="0">
                <a:hlinkClick r:id="rId3"/>
              </a:rPr>
              <a:t>/news-features/climate-</a:t>
            </a:r>
            <a:r>
              <a:rPr lang="en-US" sz="1400" dirty="0" err="1">
                <a:hlinkClick r:id="rId3"/>
              </a:rPr>
              <a:t>qa</a:t>
            </a:r>
            <a:r>
              <a:rPr lang="en-US" sz="1400" dirty="0">
                <a:hlinkClick r:id="rId3"/>
              </a:rPr>
              <a:t>/how-much-will-earth-warm-if-carbon-dioxide-doubles-pre-industrial-levels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EDEEB-53C8-0AB3-6B03-036A723073B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i="1" dirty="0"/>
              <a:t>Climate Temperature Sensitivity </a:t>
            </a:r>
            <a:r>
              <a:rPr lang="en-US" sz="2400" b="1" dirty="0"/>
              <a:t>is one way to quantify this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0BDE92A6-59C1-C87C-9544-E1537E1E2F3B}"/>
              </a:ext>
            </a:extLst>
          </p:cNvPr>
          <p:cNvSpPr/>
          <p:nvPr/>
        </p:nvSpPr>
        <p:spPr>
          <a:xfrm>
            <a:off x="1504709" y="2639028"/>
            <a:ext cx="370390" cy="1469985"/>
          </a:xfrm>
          <a:prstGeom prst="upArrow">
            <a:avLst/>
          </a:prstGeom>
          <a:gradFill flip="none" rotWithShape="1">
            <a:gsLst>
              <a:gs pos="0">
                <a:srgbClr val="FF0000"/>
              </a:gs>
              <a:gs pos="49000">
                <a:schemeClr val="accent1">
                  <a:lumMod val="45000"/>
                  <a:lumOff val="5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99000">
                <a:srgbClr val="00B0F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8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D6C92C-F2FE-0DC4-AAA5-DBB55670AAF8}"/>
              </a:ext>
            </a:extLst>
          </p:cNvPr>
          <p:cNvSpPr txBox="1"/>
          <p:nvPr/>
        </p:nvSpPr>
        <p:spPr>
          <a:xfrm>
            <a:off x="416689" y="693324"/>
            <a:ext cx="10610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Doubling of CO</a:t>
            </a:r>
            <a:r>
              <a:rPr lang="en-US" sz="2400" baseline="-25000" dirty="0"/>
              <a:t>2</a:t>
            </a:r>
            <a:r>
              <a:rPr lang="en-US" sz="2400" dirty="0"/>
              <a:t> means going from </a:t>
            </a:r>
            <a:r>
              <a:rPr lang="en-US" sz="2400" b="1" dirty="0">
                <a:solidFill>
                  <a:schemeClr val="accent1"/>
                </a:solidFill>
              </a:rPr>
              <a:t>290 ppm </a:t>
            </a:r>
            <a:r>
              <a:rPr lang="en-US" sz="2400" dirty="0"/>
              <a:t>pre-industrial, to </a:t>
            </a:r>
            <a:r>
              <a:rPr lang="en-US" sz="2400" b="1" dirty="0">
                <a:solidFill>
                  <a:srgbClr val="FF0000"/>
                </a:solidFill>
              </a:rPr>
              <a:t>550 ppm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Climate temperature sensitivity tries to quantify how many degrees warming will the world experience for that doubling.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5660A-C090-1298-2326-42449033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72" y="2293266"/>
            <a:ext cx="6560916" cy="3127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4E933-4F45-1DC8-29CC-B84CCBB730F7}"/>
              </a:ext>
            </a:extLst>
          </p:cNvPr>
          <p:cNvSpPr txBox="1"/>
          <p:nvPr/>
        </p:nvSpPr>
        <p:spPr>
          <a:xfrm>
            <a:off x="1014294" y="5933860"/>
            <a:ext cx="5317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www.climate.gov</a:t>
            </a:r>
            <a:r>
              <a:rPr lang="en-US" sz="1400" dirty="0">
                <a:hlinkClick r:id="rId3"/>
              </a:rPr>
              <a:t>/news-features/climate-</a:t>
            </a:r>
            <a:r>
              <a:rPr lang="en-US" sz="1400" dirty="0" err="1">
                <a:hlinkClick r:id="rId3"/>
              </a:rPr>
              <a:t>qa</a:t>
            </a:r>
            <a:r>
              <a:rPr lang="en-US" sz="1400" dirty="0">
                <a:hlinkClick r:id="rId3"/>
              </a:rPr>
              <a:t>/how-much-will-earth-warm-if-carbon-dioxide-doubles-pre-industrial-levels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EDEEB-53C8-0AB3-6B03-036A723073B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i="1" dirty="0"/>
              <a:t>Climate Temperature Sensitivity </a:t>
            </a:r>
            <a:r>
              <a:rPr lang="en-US" sz="2400" b="1" dirty="0"/>
              <a:t>is one way to quantify this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0BDE92A6-59C1-C87C-9544-E1537E1E2F3B}"/>
              </a:ext>
            </a:extLst>
          </p:cNvPr>
          <p:cNvSpPr/>
          <p:nvPr/>
        </p:nvSpPr>
        <p:spPr>
          <a:xfrm>
            <a:off x="1504709" y="2639028"/>
            <a:ext cx="370390" cy="1469985"/>
          </a:xfrm>
          <a:prstGeom prst="upArrow">
            <a:avLst/>
          </a:prstGeom>
          <a:gradFill flip="none" rotWithShape="1">
            <a:gsLst>
              <a:gs pos="0">
                <a:srgbClr val="FF0000"/>
              </a:gs>
              <a:gs pos="49000">
                <a:schemeClr val="accent1">
                  <a:lumMod val="45000"/>
                  <a:lumOff val="5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99000">
                <a:srgbClr val="00B0F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undefined">
            <a:extLst>
              <a:ext uri="{FF2B5EF4-FFF2-40B4-BE49-F238E27FC236}">
                <a16:creationId xmlns:a16="http://schemas.microsoft.com/office/drawing/2014/main" id="{6054AECD-863B-56B8-BAE3-E84480C8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88" y="2494643"/>
            <a:ext cx="5207764" cy="35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49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D6C92C-F2FE-0DC4-AAA5-DBB55670AAF8}"/>
              </a:ext>
            </a:extLst>
          </p:cNvPr>
          <p:cNvSpPr txBox="1"/>
          <p:nvPr/>
        </p:nvSpPr>
        <p:spPr>
          <a:xfrm>
            <a:off x="416689" y="693324"/>
            <a:ext cx="10610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Doubling of CO</a:t>
            </a:r>
            <a:r>
              <a:rPr lang="en-US" sz="2400" baseline="-25000" dirty="0"/>
              <a:t>2</a:t>
            </a:r>
            <a:r>
              <a:rPr lang="en-US" sz="2400" dirty="0"/>
              <a:t> means going from </a:t>
            </a:r>
            <a:r>
              <a:rPr lang="en-US" sz="2400" b="1" dirty="0">
                <a:solidFill>
                  <a:schemeClr val="accent1"/>
                </a:solidFill>
              </a:rPr>
              <a:t>290 ppm </a:t>
            </a:r>
            <a:r>
              <a:rPr lang="en-US" sz="2400" dirty="0"/>
              <a:t>pre-industrial, to </a:t>
            </a:r>
            <a:r>
              <a:rPr lang="en-US" sz="2400" b="1" dirty="0">
                <a:solidFill>
                  <a:srgbClr val="FF0000"/>
                </a:solidFill>
              </a:rPr>
              <a:t>550 ppm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Climate temperature sensitivity tries to quantify how many degrees warming will the world experience for that doubling.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5660A-C090-1298-2326-42449033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72" y="2293266"/>
            <a:ext cx="6560916" cy="3127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4E933-4F45-1DC8-29CC-B84CCBB730F7}"/>
              </a:ext>
            </a:extLst>
          </p:cNvPr>
          <p:cNvSpPr txBox="1"/>
          <p:nvPr/>
        </p:nvSpPr>
        <p:spPr>
          <a:xfrm>
            <a:off x="1014294" y="5933860"/>
            <a:ext cx="5317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www.climate.gov</a:t>
            </a:r>
            <a:r>
              <a:rPr lang="en-US" sz="1400" dirty="0">
                <a:hlinkClick r:id="rId3"/>
              </a:rPr>
              <a:t>/news-features/climate-</a:t>
            </a:r>
            <a:r>
              <a:rPr lang="en-US" sz="1400" dirty="0" err="1">
                <a:hlinkClick r:id="rId3"/>
              </a:rPr>
              <a:t>qa</a:t>
            </a:r>
            <a:r>
              <a:rPr lang="en-US" sz="1400" dirty="0">
                <a:hlinkClick r:id="rId3"/>
              </a:rPr>
              <a:t>/how-much-will-earth-warm-if-carbon-dioxide-doubles-pre-industrial-levels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EDEEB-53C8-0AB3-6B03-036A723073B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i="1" dirty="0"/>
              <a:t>Climate Temperature Sensitivity </a:t>
            </a:r>
            <a:r>
              <a:rPr lang="en-US" sz="2400" b="1" dirty="0"/>
              <a:t>is one way to quantify this</a:t>
            </a:r>
          </a:p>
        </p:txBody>
      </p:sp>
      <p:pic>
        <p:nvPicPr>
          <p:cNvPr id="1026" name="Picture 2" descr="diagram showing five historical estimates of equilibrium climate sensitivity by the IPCC">
            <a:extLst>
              <a:ext uri="{FF2B5EF4-FFF2-40B4-BE49-F238E27FC236}">
                <a16:creationId xmlns:a16="http://schemas.microsoft.com/office/drawing/2014/main" id="{CB11D1DA-18E4-C084-88D5-E401F2014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83" y="2293266"/>
            <a:ext cx="4191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4B08ED4-ED82-33C0-CD8D-664DD9E05AD7}"/>
              </a:ext>
            </a:extLst>
          </p:cNvPr>
          <p:cNvGrpSpPr/>
          <p:nvPr/>
        </p:nvGrpSpPr>
        <p:grpSpPr>
          <a:xfrm>
            <a:off x="10610546" y="5226966"/>
            <a:ext cx="1134319" cy="1530005"/>
            <a:chOff x="10610546" y="5226966"/>
            <a:chExt cx="1134319" cy="153000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7F967C-D690-B472-899E-099DB8B0F27A}"/>
                </a:ext>
              </a:extLst>
            </p:cNvPr>
            <p:cNvSpPr txBox="1"/>
            <p:nvPr/>
          </p:nvSpPr>
          <p:spPr>
            <a:xfrm>
              <a:off x="10610546" y="5833641"/>
              <a:ext cx="11343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IPCC’s estimate in 2021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CA7D04-7CD6-E6B0-19B0-3964174E2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9283" y="5226966"/>
              <a:ext cx="0" cy="60667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D35796-C3C8-4EE4-7216-98964C499DD1}"/>
              </a:ext>
            </a:extLst>
          </p:cNvPr>
          <p:cNvGrpSpPr/>
          <p:nvPr/>
        </p:nvGrpSpPr>
        <p:grpSpPr>
          <a:xfrm>
            <a:off x="7504626" y="5226966"/>
            <a:ext cx="1743546" cy="1353225"/>
            <a:chOff x="10263470" y="5226966"/>
            <a:chExt cx="1743546" cy="1353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DC259B-91EF-2564-AE0F-0CF15CA8470B}"/>
                </a:ext>
              </a:extLst>
            </p:cNvPr>
            <p:cNvSpPr txBox="1"/>
            <p:nvPr/>
          </p:nvSpPr>
          <p:spPr>
            <a:xfrm>
              <a:off x="10263470" y="5933860"/>
              <a:ext cx="1743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IPCC’s estimate back in 1990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4289A5-05F1-3E47-44FA-4D558B7F9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9283" y="5226966"/>
              <a:ext cx="0" cy="60667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Up Arrow 3">
            <a:extLst>
              <a:ext uri="{FF2B5EF4-FFF2-40B4-BE49-F238E27FC236}">
                <a16:creationId xmlns:a16="http://schemas.microsoft.com/office/drawing/2014/main" id="{7A206405-E955-7873-30FB-A51EB360B6A2}"/>
              </a:ext>
            </a:extLst>
          </p:cNvPr>
          <p:cNvSpPr/>
          <p:nvPr/>
        </p:nvSpPr>
        <p:spPr>
          <a:xfrm>
            <a:off x="1504709" y="2639028"/>
            <a:ext cx="370390" cy="1469985"/>
          </a:xfrm>
          <a:prstGeom prst="upArrow">
            <a:avLst/>
          </a:prstGeom>
          <a:gradFill flip="none" rotWithShape="1">
            <a:gsLst>
              <a:gs pos="0">
                <a:srgbClr val="FF0000"/>
              </a:gs>
              <a:gs pos="49000">
                <a:schemeClr val="accent1">
                  <a:lumMod val="45000"/>
                  <a:lumOff val="5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99000">
                <a:srgbClr val="00B0F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0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9EBF-1F08-1682-04A2-168CCDF6E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94" y="695407"/>
            <a:ext cx="10493416" cy="1329199"/>
          </a:xfrm>
        </p:spPr>
        <p:txBody>
          <a:bodyPr>
            <a:normAutofit/>
          </a:bodyPr>
          <a:lstStyle/>
          <a:p>
            <a:r>
              <a:rPr lang="en-US" b="1" i="1" dirty="0"/>
              <a:t>RCP</a:t>
            </a:r>
            <a:r>
              <a:rPr lang="en-US" dirty="0"/>
              <a:t> = Rep. Conc. Pathways (5th IPCC report, 2013)</a:t>
            </a:r>
          </a:p>
          <a:p>
            <a:r>
              <a:rPr lang="en-US" b="1" i="1" dirty="0"/>
              <a:t>SSP</a:t>
            </a:r>
            <a:r>
              <a:rPr lang="en-US" dirty="0"/>
              <a:t> = New future scenarios (6th IPCC report, 2021)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CEADF9-B21F-E21A-66B6-2C554622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6" y="1752600"/>
            <a:ext cx="8678814" cy="484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C0D76-F3D0-6D25-E2D5-9039F2CD76AA}"/>
              </a:ext>
            </a:extLst>
          </p:cNvPr>
          <p:cNvSpPr txBox="1"/>
          <p:nvPr/>
        </p:nvSpPr>
        <p:spPr>
          <a:xfrm>
            <a:off x="8330879" y="5527837"/>
            <a:ext cx="3336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en.wikipedia.org</a:t>
            </a:r>
            <a:r>
              <a:rPr lang="en-US" dirty="0">
                <a:hlinkClick r:id="rId3"/>
              </a:rPr>
              <a:t>/wiki/</a:t>
            </a:r>
            <a:r>
              <a:rPr lang="en-US" dirty="0" err="1">
                <a:hlinkClick r:id="rId3"/>
              </a:rPr>
              <a:t>Shared_Socioeconomic_Pathways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DF3B5-FFD9-5C88-FFC3-A2D89C07A274}"/>
              </a:ext>
            </a:extLst>
          </p:cNvPr>
          <p:cNvSpPr txBox="1"/>
          <p:nvPr/>
        </p:nvSpPr>
        <p:spPr>
          <a:xfrm>
            <a:off x="-9645" y="-23149"/>
            <a:ext cx="12213219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Emission scenarios and the climate sensitivity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C7979C-81C3-5086-2096-EDF1BB808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255976"/>
            <a:ext cx="41910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0C2A63F-B633-3828-FB7E-D269561B8007}"/>
              </a:ext>
            </a:extLst>
          </p:cNvPr>
          <p:cNvGrpSpPr/>
          <p:nvPr/>
        </p:nvGrpSpPr>
        <p:grpSpPr>
          <a:xfrm>
            <a:off x="874896" y="4525181"/>
            <a:ext cx="1232452" cy="1902963"/>
            <a:chOff x="874896" y="4525181"/>
            <a:chExt cx="1232452" cy="1902963"/>
          </a:xfrm>
        </p:grpSpPr>
        <p:sp>
          <p:nvSpPr>
            <p:cNvPr id="2" name="Up Arrow 1">
              <a:extLst>
                <a:ext uri="{FF2B5EF4-FFF2-40B4-BE49-F238E27FC236}">
                  <a16:creationId xmlns:a16="http://schemas.microsoft.com/office/drawing/2014/main" id="{1F247E12-C4E9-BF9C-8B1C-5FA14113D7E8}"/>
                </a:ext>
              </a:extLst>
            </p:cNvPr>
            <p:cNvSpPr/>
            <p:nvPr/>
          </p:nvSpPr>
          <p:spPr>
            <a:xfrm>
              <a:off x="1305927" y="4958159"/>
              <a:ext cx="370390" cy="1469985"/>
            </a:xfrm>
            <a:prstGeom prst="upArrow">
              <a:avLst/>
            </a:prstGeom>
            <a:gradFill flip="none" rotWithShape="1">
              <a:gsLst>
                <a:gs pos="0">
                  <a:srgbClr val="FF0000"/>
                </a:gs>
                <a:gs pos="4900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99000">
                  <a:srgbClr val="00B0F0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6F4508-233F-F7F7-1972-4081F6F05462}"/>
                </a:ext>
              </a:extLst>
            </p:cNvPr>
            <p:cNvSpPr txBox="1"/>
            <p:nvPr/>
          </p:nvSpPr>
          <p:spPr>
            <a:xfrm>
              <a:off x="874896" y="4525181"/>
              <a:ext cx="1232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Doubling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814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1060</Words>
  <Application>Microsoft Macintosh PowerPoint</Application>
  <PresentationFormat>Widescreen</PresentationFormat>
  <Paragraphs>118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39</cp:revision>
  <dcterms:created xsi:type="dcterms:W3CDTF">2021-09-01T12:14:24Z</dcterms:created>
  <dcterms:modified xsi:type="dcterms:W3CDTF">2023-08-30T17:58:04Z</dcterms:modified>
</cp:coreProperties>
</file>